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83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402" r:id="rId23"/>
    <p:sldId id="403" r:id="rId24"/>
    <p:sldId id="404" r:id="rId25"/>
    <p:sldId id="431" r:id="rId26"/>
    <p:sldId id="432" r:id="rId27"/>
    <p:sldId id="433" r:id="rId28"/>
    <p:sldId id="386" r:id="rId29"/>
    <p:sldId id="387" r:id="rId30"/>
    <p:sldId id="376" r:id="rId31"/>
    <p:sldId id="377" r:id="rId32"/>
    <p:sldId id="378" r:id="rId33"/>
    <p:sldId id="379" r:id="rId34"/>
    <p:sldId id="380" r:id="rId35"/>
    <p:sldId id="381" r:id="rId36"/>
    <p:sldId id="406" r:id="rId37"/>
    <p:sldId id="407" r:id="rId38"/>
    <p:sldId id="408" r:id="rId39"/>
    <p:sldId id="409" r:id="rId40"/>
    <p:sldId id="410" r:id="rId41"/>
    <p:sldId id="411" r:id="rId42"/>
    <p:sldId id="434" r:id="rId43"/>
    <p:sldId id="435" r:id="rId44"/>
    <p:sldId id="436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382" r:id="rId56"/>
    <p:sldId id="383" r:id="rId57"/>
    <p:sldId id="384" r:id="rId58"/>
    <p:sldId id="385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397" r:id="rId78"/>
    <p:sldId id="399" r:id="rId79"/>
    <p:sldId id="400" r:id="rId80"/>
    <p:sldId id="401" r:id="rId81"/>
    <p:sldId id="270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6860" autoAdjust="0"/>
  </p:normalViewPr>
  <p:slideViewPr>
    <p:cSldViewPr snapToGrid="0">
      <p:cViewPr varScale="1">
        <p:scale>
          <a:sx n="72" d="100"/>
          <a:sy n="72" d="100"/>
        </p:scale>
        <p:origin x="4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AttributesPredefined.ht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StandardPackage.ht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TEXTIOPackage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6.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Subtype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Objects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Interface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6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Alias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7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Template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11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PSL </a:t>
            </a:r>
            <a:r>
              <a:rPr lang="tr-TR" b="1" dirty="0" err="1">
                <a:solidFill>
                  <a:schemeClr val="bg1"/>
                </a:solidFill>
              </a:rPr>
              <a:t>Clock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DECLARATIONS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7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Custom structures and types for more accurate data representation are made possible by type declarations, which establish new data types in VHDL.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type together with a constraint.</a:t>
            </a: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1168" y="253269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Objects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733292" y="309324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In VHDL, an object is a container for a value of a given type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8" y="362533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Interface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4" y="417493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declarations define interface objects of a precisely defined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objects are interface constants, interface signals, interface variables and interface files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8" y="506014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Alias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An alias is an alternative name for an existing object (signal, variable or constant). They don’t define a new object.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2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Attributes are user-defined properties attached to types, signals, entities, etc. They can store metadata or control simulation aspects.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Components act as templates for modules or logic blocks that can be instantiated multiple times in a design. This allows reusability and modular design.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-78829" y="50992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PSL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565709" y="333295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collection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9" y="27541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Template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3" y="4367163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which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defines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allowable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classes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that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can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appear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in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. 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9" y="379859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When doing formal verification, module’s properties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have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expresses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using the Property Specification Language (PSL).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6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E52B91-1D76-4F1A-950B-22FEE102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5" y="906516"/>
            <a:ext cx="3247697" cy="3175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pPr marL="0" indent="0">
              <a:buNone/>
            </a:pPr>
            <a:endParaRPr lang="tr-TR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r-TR" sz="1200" b="0" dirty="0">
                <a:solidFill>
                  <a:srgbClr val="FFFF00"/>
                </a:solidFill>
                <a:effectLst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type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and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subtype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declarations</a:t>
            </a:r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package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custom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boolean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 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false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,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true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 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bit_vector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array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(7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 of bit; 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declarations</a:t>
            </a:r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subtype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my_vector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(3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subtype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word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(15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0); 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subtype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declarations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package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custom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br>
              <a:rPr lang="tr-TR" sz="800" b="0" dirty="0">
                <a:solidFill>
                  <a:schemeClr val="bg1"/>
                </a:solidFill>
                <a:effectLst/>
              </a:rPr>
            </a:br>
            <a:endParaRPr lang="tr-TR" sz="8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800" dirty="0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17A12AB6-6E1E-43BB-9FBA-C851682F989E}"/>
              </a:ext>
            </a:extLst>
          </p:cNvPr>
          <p:cNvSpPr txBox="1">
            <a:spLocks/>
          </p:cNvSpPr>
          <p:nvPr/>
        </p:nvSpPr>
        <p:spPr>
          <a:xfrm>
            <a:off x="7120756" y="2638658"/>
            <a:ext cx="3594539" cy="259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                     sum &lt;= '1';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carry1 &lt;= bit(Carry);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carry2 &lt;= '1';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        result &lt;=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    end if;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end process;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end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3805863" y="791999"/>
            <a:ext cx="34316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Port (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reset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result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);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of example is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</a:t>
            </a:r>
            <a:r>
              <a:rPr lang="en-US" sz="1200" b="0" dirty="0">
                <a:solidFill>
                  <a:srgbClr val="FFFF00"/>
                </a:solidFill>
                <a:effectLst/>
              </a:rPr>
              <a:t> -- Constant declaration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constant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loop_number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 integer := 7;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>
                <a:solidFill>
                  <a:srgbClr val="FFFF00"/>
                </a:solidFill>
                <a:effectLst/>
              </a:rPr>
              <a:t>-- Signal declarations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signal sum, carry1, carry2 : bit := '0';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>
                <a:solidFill>
                  <a:srgbClr val="FFFF00"/>
                </a:solidFill>
                <a:effectLst/>
              </a:rPr>
              <a:t>-- Variable declaration (used in a process)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signal Carry :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'0';</a:t>
            </a:r>
            <a:endParaRPr lang="tr-TR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FD668B4-4026-433D-9BA6-DD40E22586F2}"/>
              </a:ext>
            </a:extLst>
          </p:cNvPr>
          <p:cNvSpPr txBox="1"/>
          <p:nvPr/>
        </p:nvSpPr>
        <p:spPr>
          <a:xfrm>
            <a:off x="3775453" y="3654321"/>
            <a:ext cx="3492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effectLst/>
              </a:rPr>
              <a:t>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process(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, reset)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variable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if reset = '1'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sum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carry1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carry2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result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elsif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rising_edge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(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) then</a:t>
            </a:r>
            <a:endParaRPr lang="tr-TR" sz="1200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7267900" y="791999"/>
            <a:ext cx="297744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</a:rPr>
              <a:t>  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for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i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in 0 to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loop_number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loop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if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i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mod 2 = 0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    Carry &lt;= '1';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Carry;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else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    Carry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Carry;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end if;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end loop;</a:t>
            </a:r>
          </a:p>
        </p:txBody>
      </p:sp>
    </p:spTree>
    <p:extLst>
      <p:ext uri="{BB962C8B-B14F-4D97-AF65-F5344CB8AC3E}">
        <p14:creationId xmlns:p14="http://schemas.microsoft.com/office/powerpoint/2010/main" val="235744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E52B91-1D76-4F1A-950B-22FEE102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0" y="583870"/>
            <a:ext cx="3247697" cy="252248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rgbClr val="FFFF00"/>
                </a:solidFill>
                <a:effectLst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Interface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Declaration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Axi4LiteWriteAddressType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record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AWAddr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AWProt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AWValid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AWReady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record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Axi4LiteWriteAddressType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encapsulation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br>
              <a:rPr lang="tr-TR" sz="800" b="0" dirty="0">
                <a:solidFill>
                  <a:schemeClr val="bg1"/>
                </a:solidFill>
                <a:effectLst/>
              </a:rPr>
            </a:br>
            <a:endParaRPr lang="tr-TR" sz="8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8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3805863" y="791999"/>
            <a:ext cx="34316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effectLst/>
              </a:rPr>
              <a:t>view Axi4LiteWriteAddressMasterView of Axi4LiteWriteAddressType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AWAddr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    : out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AWProt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    : out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AWValid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   : out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AWReady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   : in ;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view Axi4LiteWriteAddressMasterView ; 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endParaRPr lang="tr-TR" sz="1200" dirty="0">
              <a:solidFill>
                <a:schemeClr val="bg1"/>
              </a:solidFill>
            </a:endParaRP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-- a view declaration for the mode replacement</a:t>
            </a:r>
          </a:p>
          <a:p>
            <a:endParaRPr lang="en-US" sz="12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7441321" y="906516"/>
            <a:ext cx="4125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chemeClr val="bg1"/>
                </a:solidFill>
                <a:effectLst/>
              </a:rPr>
              <a:t>AxiMaster1    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view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Axi4LiteMasterView 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AxiMaster2    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view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Axi4LiteMasterView of Axi4LiteType 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AxiResponder1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view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Axi4LiteResponderView 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AxiResponder2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view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Axi4LiteResponderView ; </a:t>
            </a:r>
          </a:p>
          <a:p>
            <a:endParaRPr lang="tr-TR" sz="1200" dirty="0">
              <a:solidFill>
                <a:schemeClr val="bg1"/>
              </a:solidFill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the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interface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in an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declaration</a:t>
            </a:r>
            <a:endParaRPr lang="tr-TR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DD2C3622-72F4-4E22-A453-B9AF885639C2}"/>
              </a:ext>
            </a:extLst>
          </p:cNvPr>
          <p:cNvSpPr txBox="1">
            <a:spLocks/>
          </p:cNvSpPr>
          <p:nvPr/>
        </p:nvSpPr>
        <p:spPr>
          <a:xfrm>
            <a:off x="456250" y="3238280"/>
            <a:ext cx="3247697" cy="252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library IEEE;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use IEEE.STD_LOGIC_1164.ALL;</a:t>
            </a:r>
          </a:p>
          <a:p>
            <a:pPr marL="0" indent="0">
              <a:buNone/>
            </a:pPr>
            <a:br>
              <a:rPr lang="en-US" sz="1000" b="0" dirty="0">
                <a:solidFill>
                  <a:schemeClr val="bg1"/>
                </a:solidFill>
                <a:effectLst/>
              </a:rPr>
            </a:br>
            <a:r>
              <a:rPr lang="en-US" sz="1000" b="0" dirty="0">
                <a:solidFill>
                  <a:schemeClr val="bg1"/>
                </a:solidFill>
                <a:effectLst/>
              </a:rPr>
              <a:t>entity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TimingExample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 is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Port (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 : in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    reset : in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signal_in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 : in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signal_out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 : out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std_logic</a:t>
            </a:r>
            <a:endParaRPr lang="en-US" sz="10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);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end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TimingExample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tr-TR" sz="1000" dirty="0">
                <a:solidFill>
                  <a:schemeClr val="bg1"/>
                </a:solidFill>
              </a:rPr>
            </a:br>
            <a:endParaRPr lang="tr-TR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 sz="1000" dirty="0">
              <a:solidFill>
                <a:schemeClr val="bg1"/>
              </a:solidFill>
            </a:endParaRP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8C37EDED-6A23-4B86-8804-45061B1D9FA7}"/>
              </a:ext>
            </a:extLst>
          </p:cNvPr>
          <p:cNvSpPr txBox="1">
            <a:spLocks/>
          </p:cNvSpPr>
          <p:nvPr/>
        </p:nvSpPr>
        <p:spPr>
          <a:xfrm>
            <a:off x="3586267" y="3238280"/>
            <a:ext cx="3672248" cy="3471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architecture Behavioral of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TimingExample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-- Constant declaration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constant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tc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 time := 2.5 ns;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-- Alias declaration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alias delay : time is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tc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begin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process(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, reset)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</a:t>
            </a:r>
            <a:br>
              <a:rPr lang="tr-TR" sz="1000" dirty="0">
                <a:solidFill>
                  <a:schemeClr val="bg1"/>
                </a:solidFill>
              </a:rPr>
            </a:br>
            <a:endParaRPr lang="tr-TR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 sz="1000" dirty="0">
              <a:solidFill>
                <a:schemeClr val="bg1"/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B8667397-C834-4973-A770-3D4286D10DBB}"/>
              </a:ext>
            </a:extLst>
          </p:cNvPr>
          <p:cNvSpPr txBox="1"/>
          <p:nvPr/>
        </p:nvSpPr>
        <p:spPr>
          <a:xfrm>
            <a:off x="7551683" y="3254593"/>
            <a:ext cx="3389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effectLst/>
              </a:rPr>
              <a:t>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if reset = '1'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signal_out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'0' after delay;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elsif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rising_edge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(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)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signal_out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signal_in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after delay;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end if;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end process;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715517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599090" y="875380"/>
            <a:ext cx="34316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--Component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Declaration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component_instantiation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    (add1, add2: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sum_1: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component_instantiation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    (a, b: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adder_component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(a =&gt; add1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b =&gt; add2,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en-US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1642241" y="4619039"/>
            <a:ext cx="41253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Group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Declaration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architecture RTL of Ent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group operations is (signal &lt;&gt;);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group adders: operations (x, y, z);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a1: x &lt;= a + b;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a2: y &lt;= c + d;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a3: z &lt;= e + f;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architecture RTL;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E0402D-A23D-4A0C-98E4-FDB195CA2622}"/>
              </a:ext>
            </a:extLst>
          </p:cNvPr>
          <p:cNvSpPr txBox="1"/>
          <p:nvPr/>
        </p:nvSpPr>
        <p:spPr>
          <a:xfrm>
            <a:off x="5767555" y="243512"/>
            <a:ext cx="61485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Declaration</a:t>
            </a:r>
            <a:endParaRPr lang="tr-TR" sz="12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chemeClr val="bg1"/>
                </a:solidFill>
                <a:latin typeface="Consolas" panose="020B0609020204030204" pitchFamily="49" charset="0"/>
              </a:rPr>
              <a:t>IEEE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chemeClr val="bg1"/>
                </a:solidFill>
                <a:latin typeface="Consolas" panose="020B0609020204030204" pitchFamily="49" charset="0"/>
              </a:rPr>
              <a:t>IEEE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.std_logic_1164.all;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My_Types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T is (A, B, C, D, E);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subtype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 is T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My_Types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Attribute_Example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port (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input_A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: in  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(7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input_B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: in  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(7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 :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(15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Attribute_Example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Behavioral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Attribute_Example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work.My_Types.all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(7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(7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 :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(15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my_enum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 : S := D;  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process</a:t>
            </a:r>
            <a:endParaRPr lang="tr-TR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input_A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input_B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product'left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&lt;= '1';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Behavioral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0324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decleration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the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9.2 </a:t>
            </a:r>
            <a:r>
              <a:rPr lang="tr-TR" b="1" dirty="0" err="1">
                <a:solidFill>
                  <a:schemeClr val="bg1"/>
                </a:solidFill>
              </a:rPr>
              <a:t>Operators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9.3 </a:t>
            </a:r>
            <a:r>
              <a:rPr lang="tr-TR" b="1" dirty="0" err="1">
                <a:solidFill>
                  <a:schemeClr val="bg1"/>
                </a:solidFill>
              </a:rPr>
              <a:t>Operands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9.4 </a:t>
            </a:r>
            <a:r>
              <a:rPr lang="tr-TR" b="1" dirty="0" err="1">
                <a:solidFill>
                  <a:schemeClr val="bg1"/>
                </a:solidFill>
              </a:rPr>
              <a:t>Static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9.5 </a:t>
            </a:r>
            <a:r>
              <a:rPr lang="tr-TR" b="1" dirty="0">
                <a:solidFill>
                  <a:schemeClr val="bg1"/>
                </a:solidFill>
              </a:rPr>
              <a:t>Universal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EXPRESSIONS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04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formula that defines the computation of a value.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Operators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23534E-B4A4-4CD4-911E-1D8CC542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03" y="1132805"/>
            <a:ext cx="4595390" cy="310050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6EAF0B8-BC7D-4B7B-97DC-E6319DB4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67" y="1013388"/>
            <a:ext cx="4595390" cy="483122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35D7F31-DC1E-4DFD-907B-F4CEA3D5A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" y="4488955"/>
            <a:ext cx="6195866" cy="21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9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operands</a:t>
            </a:r>
            <a:r>
              <a:rPr lang="tr-TR" sz="2000" dirty="0">
                <a:solidFill>
                  <a:schemeClr val="bg1"/>
                </a:solidFill>
              </a:rPr>
              <a:t> in an </a:t>
            </a:r>
            <a:r>
              <a:rPr lang="tr-TR" sz="2000" dirty="0" err="1">
                <a:solidFill>
                  <a:schemeClr val="bg1"/>
                </a:solidFill>
              </a:rPr>
              <a:t>expression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includes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literals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aggregates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function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calls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type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conversions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Operands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141395-1EB0-4DD5-88E8-AB324EDE7DDC}"/>
              </a:ext>
            </a:extLst>
          </p:cNvPr>
          <p:cNvSpPr txBox="1">
            <a:spLocks/>
          </p:cNvSpPr>
          <p:nvPr/>
        </p:nvSpPr>
        <p:spPr bwMode="auto">
          <a:xfrm>
            <a:off x="0" y="132634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Static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78D92C-75BB-4428-B57F-534F671C38EE}"/>
              </a:ext>
            </a:extLst>
          </p:cNvPr>
          <p:cNvSpPr txBox="1">
            <a:spLocks/>
          </p:cNvSpPr>
          <p:nvPr/>
        </p:nvSpPr>
        <p:spPr bwMode="auto">
          <a:xfrm>
            <a:off x="0" y="353673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Universal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C6E32A-F40B-40E0-913A-5CD0F03D51E5}"/>
              </a:ext>
            </a:extLst>
          </p:cNvPr>
          <p:cNvSpPr txBox="1">
            <a:spLocks/>
          </p:cNvSpPr>
          <p:nvPr/>
        </p:nvSpPr>
        <p:spPr>
          <a:xfrm>
            <a:off x="733291" y="2051558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Utilized in constant declarations or restrictions; fully computed at compile time. • There are two categories of static expression: – If every operator in expression is an implicit defined operator, these are called locally static expressions – If every in the expression is a pure function and every primary in the expression is a global static primary, they are called globally static expressions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159B2B-ECA0-4B20-8619-6B7ABBB095D7}"/>
              </a:ext>
            </a:extLst>
          </p:cNvPr>
          <p:cNvSpPr txBox="1">
            <a:spLocks/>
          </p:cNvSpPr>
          <p:nvPr/>
        </p:nvSpPr>
        <p:spPr>
          <a:xfrm>
            <a:off x="733291" y="4079186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•A universal expression is either an expression that delivers a result of type universal integer or one that delivers a result of type universal real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integer as for any integer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real as for any floating point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 addition, these operations include the multiplication and division operators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29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11.2 </a:t>
            </a:r>
            <a:r>
              <a:rPr lang="tr-TR" b="1" dirty="0" err="1">
                <a:solidFill>
                  <a:schemeClr val="bg1"/>
                </a:solidFill>
              </a:rPr>
              <a:t>Block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11.3 </a:t>
            </a:r>
            <a:r>
              <a:rPr lang="tr-TR" b="1" dirty="0" err="1">
                <a:solidFill>
                  <a:schemeClr val="bg1"/>
                </a:solidFill>
              </a:rPr>
              <a:t>Process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11.4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Procedure</a:t>
            </a:r>
            <a:r>
              <a:rPr lang="tr-TR" b="1" dirty="0">
                <a:solidFill>
                  <a:schemeClr val="bg1"/>
                </a:solidFill>
              </a:rPr>
              <a:t> Call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11.5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Assertion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11.6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Signal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Assignment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11.7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Instantiation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11.8 </a:t>
            </a:r>
            <a:r>
              <a:rPr lang="en-GB" b="1" dirty="0">
                <a:solidFill>
                  <a:schemeClr val="bg1"/>
                </a:solidFill>
              </a:rPr>
              <a:t>G</a:t>
            </a:r>
            <a:r>
              <a:rPr lang="tr-TR" b="1" dirty="0" err="1">
                <a:solidFill>
                  <a:schemeClr val="bg1"/>
                </a:solidFill>
              </a:rPr>
              <a:t>enerate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11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Concurrent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statements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11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2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57" y="735723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block statement defines an internal block representing a portion of a design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Block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Statement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79FAE6-DC4C-4F88-BF22-A3B7A9BAC333}"/>
              </a:ext>
            </a:extLst>
          </p:cNvPr>
          <p:cNvSpPr txBox="1">
            <a:spLocks/>
          </p:cNvSpPr>
          <p:nvPr/>
        </p:nvSpPr>
        <p:spPr bwMode="auto">
          <a:xfrm>
            <a:off x="92747" y="122547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Process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Statement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774D0D-3555-4304-9466-B74A63196632}"/>
              </a:ext>
            </a:extLst>
          </p:cNvPr>
          <p:cNvSpPr txBox="1">
            <a:spLocks/>
          </p:cNvSpPr>
          <p:nvPr/>
        </p:nvSpPr>
        <p:spPr>
          <a:xfrm>
            <a:off x="658457" y="1921501"/>
            <a:ext cx="10724247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Processes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signals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associated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architecture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56FCC5-7CE3-4F61-AD59-A694206139D9}"/>
              </a:ext>
            </a:extLst>
          </p:cNvPr>
          <p:cNvSpPr txBox="1">
            <a:spLocks/>
          </p:cNvSpPr>
          <p:nvPr/>
        </p:nvSpPr>
        <p:spPr bwMode="auto">
          <a:xfrm>
            <a:off x="84083" y="260059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4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Procedure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Call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2E74DD0-4C2A-44FB-A1DC-D1BAC98DE7B1}"/>
              </a:ext>
            </a:extLst>
          </p:cNvPr>
          <p:cNvSpPr txBox="1">
            <a:spLocks/>
          </p:cNvSpPr>
          <p:nvPr/>
        </p:nvSpPr>
        <p:spPr>
          <a:xfrm>
            <a:off x="649793" y="3296616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Procedures</a:t>
            </a:r>
            <a:r>
              <a:rPr lang="tr-TR" sz="2000" dirty="0">
                <a:solidFill>
                  <a:schemeClr val="bg1"/>
                </a:solidFill>
              </a:rPr>
              <a:t> can </a:t>
            </a:r>
            <a:r>
              <a:rPr lang="tr-TR" sz="2000" dirty="0" err="1">
                <a:solidFill>
                  <a:schemeClr val="bg1"/>
                </a:solidFill>
              </a:rPr>
              <a:t>also</a:t>
            </a:r>
            <a:r>
              <a:rPr lang="tr-TR" sz="2000" dirty="0">
                <a:solidFill>
                  <a:schemeClr val="bg1"/>
                </a:solidFill>
              </a:rPr>
              <a:t> be </a:t>
            </a:r>
            <a:r>
              <a:rPr lang="tr-TR" sz="2000" dirty="0" err="1">
                <a:solidFill>
                  <a:schemeClr val="bg1"/>
                </a:solidFill>
              </a:rPr>
              <a:t>used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like</a:t>
            </a:r>
            <a:r>
              <a:rPr lang="tr-TR" sz="2000" dirty="0">
                <a:solidFill>
                  <a:schemeClr val="bg1"/>
                </a:solidFill>
              </a:rPr>
              <a:t> a </a:t>
            </a:r>
            <a:r>
              <a:rPr lang="tr-TR" sz="2000" dirty="0" err="1">
                <a:solidFill>
                  <a:schemeClr val="bg1"/>
                </a:solidFill>
              </a:rPr>
              <a:t>concurrent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statement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when</a:t>
            </a:r>
            <a:r>
              <a:rPr lang="tr-TR" sz="2000" dirty="0">
                <a:solidFill>
                  <a:schemeClr val="bg1"/>
                </a:solidFill>
              </a:rPr>
              <a:t> it is </a:t>
            </a:r>
            <a:r>
              <a:rPr lang="tr-TR" sz="2000" dirty="0" err="1">
                <a:solidFill>
                  <a:schemeClr val="bg1"/>
                </a:solidFill>
              </a:rPr>
              <a:t>called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from</a:t>
            </a:r>
            <a:r>
              <a:rPr lang="tr-TR" sz="2000" dirty="0">
                <a:solidFill>
                  <a:schemeClr val="bg1"/>
                </a:solidFill>
              </a:rPr>
              <a:t> a </a:t>
            </a:r>
            <a:r>
              <a:rPr lang="tr-TR" sz="2000" dirty="0" err="1">
                <a:solidFill>
                  <a:schemeClr val="bg1"/>
                </a:solidFill>
              </a:rPr>
              <a:t>concurrent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code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region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8CEEED4-7B43-44DC-B6C3-664D4B6B35E2}"/>
              </a:ext>
            </a:extLst>
          </p:cNvPr>
          <p:cNvSpPr txBox="1">
            <a:spLocks/>
          </p:cNvSpPr>
          <p:nvPr/>
        </p:nvSpPr>
        <p:spPr bwMode="auto">
          <a:xfrm>
            <a:off x="84083" y="405116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5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Assertion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7163FE-27AD-492B-8D07-18CA6C2AF644}"/>
              </a:ext>
            </a:extLst>
          </p:cNvPr>
          <p:cNvSpPr txBox="1">
            <a:spLocks/>
          </p:cNvSpPr>
          <p:nvPr/>
        </p:nvSpPr>
        <p:spPr>
          <a:xfrm>
            <a:off x="649793" y="4747194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concurrent assertion statement represents a passive process statement containing the specified assertion statement.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02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332F58-C985-4378-B467-97C83D90647C}"/>
              </a:ext>
            </a:extLst>
          </p:cNvPr>
          <p:cNvSpPr txBox="1">
            <a:spLocks/>
          </p:cNvSpPr>
          <p:nvPr/>
        </p:nvSpPr>
        <p:spPr bwMode="auto">
          <a:xfrm>
            <a:off x="0" y="15417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6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Assertion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764C29-2464-4CEC-9F4B-CA9FAC831FB0}"/>
              </a:ext>
            </a:extLst>
          </p:cNvPr>
          <p:cNvSpPr txBox="1">
            <a:spLocks/>
          </p:cNvSpPr>
          <p:nvPr/>
        </p:nvSpPr>
        <p:spPr>
          <a:xfrm>
            <a:off x="565710" y="850199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concurrent assertion statement represents a passive process statement containing the specified assertion statement.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94D951-578D-4E3F-8881-AAF3CD83B468}"/>
              </a:ext>
            </a:extLst>
          </p:cNvPr>
          <p:cNvSpPr txBox="1">
            <a:spLocks/>
          </p:cNvSpPr>
          <p:nvPr/>
        </p:nvSpPr>
        <p:spPr bwMode="auto">
          <a:xfrm>
            <a:off x="0" y="164664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7 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Instantiation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F6EE23-0A55-46EA-97AD-59D958BF4E4D}"/>
              </a:ext>
            </a:extLst>
          </p:cNvPr>
          <p:cNvSpPr txBox="1">
            <a:spLocks/>
          </p:cNvSpPr>
          <p:nvPr/>
        </p:nvSpPr>
        <p:spPr>
          <a:xfrm>
            <a:off x="565710" y="2342668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 instantiation allows you to instantiate one design unit (component) inside another design unit to create a hierarchically structured design description.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4AD22CF-D81A-4DCA-9B43-B3FCB11E9528}"/>
              </a:ext>
            </a:extLst>
          </p:cNvPr>
          <p:cNvSpPr txBox="1">
            <a:spLocks/>
          </p:cNvSpPr>
          <p:nvPr/>
        </p:nvSpPr>
        <p:spPr bwMode="auto">
          <a:xfrm>
            <a:off x="0" y="331253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8 </a:t>
            </a:r>
            <a:r>
              <a:rPr lang="tr-TR" sz="4000" b="1" dirty="0" err="1">
                <a:solidFill>
                  <a:schemeClr val="bg1"/>
                </a:solidFill>
                <a:latin typeface="+mn-lt"/>
                <a:ea typeface="+mj-ea"/>
                <a:cs typeface="+mj-cs"/>
              </a:rPr>
              <a:t>Generate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C5234C0-1BCB-4371-91CB-A9F9A966E110}"/>
              </a:ext>
            </a:extLst>
          </p:cNvPr>
          <p:cNvSpPr txBox="1">
            <a:spLocks/>
          </p:cNvSpPr>
          <p:nvPr/>
        </p:nvSpPr>
        <p:spPr>
          <a:xfrm>
            <a:off x="609259" y="4008557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Generate statements are used to accomplish one of two goals: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– Replicating Logic in VHDL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– Turning on/off blocks of logic in VHDL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1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599090" y="875380"/>
            <a:ext cx="34316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Block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Statement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rtl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dsp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...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mac_unit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block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port (a, b: in float32;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out float32);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port map (a = &gt; x, b = &gt; y,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= &gt; acc);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signal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multiplier_out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float32;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signal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adder_out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float32 ;</a:t>
            </a:r>
          </a:p>
          <a:p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dirty="0">
                <a:solidFill>
                  <a:schemeClr val="bg1"/>
                </a:solidFill>
                <a:effectLst/>
              </a:rPr>
              <a:t>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multiplier_out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a * b;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adder_out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multiplier_out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+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process (clock, reset)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if reset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( others = &gt; '0');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elsif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rising_edge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(clock)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adder_out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end if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end process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end block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...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rtl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en-US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4272845" y="875380"/>
            <a:ext cx="41253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--</a:t>
            </a:r>
            <a:r>
              <a:rPr lang="tr-TR" sz="1200" dirty="0" err="1">
                <a:solidFill>
                  <a:srgbClr val="FFFF00"/>
                </a:solidFill>
              </a:rPr>
              <a:t>Process</a:t>
            </a:r>
            <a:r>
              <a:rPr lang="tr-TR" sz="1200" dirty="0">
                <a:solidFill>
                  <a:srgbClr val="FFFF00"/>
                </a:solidFill>
              </a:rPr>
              <a:t> </a:t>
            </a:r>
            <a:r>
              <a:rPr lang="tr-TR" sz="1200" dirty="0" err="1">
                <a:solidFill>
                  <a:srgbClr val="FFFF00"/>
                </a:solidFill>
              </a:rPr>
              <a:t>statement</a:t>
            </a:r>
            <a:endParaRPr lang="tr-TR" sz="1200" dirty="0">
              <a:solidFill>
                <a:srgbClr val="FFFF00"/>
              </a:solidFill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IEEE.numeric_std.all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D_FF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port(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d,clk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q: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D_FF;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D_FF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if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rising_edge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then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Q &lt;= D;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if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tr-TR" sz="1200" b="0" dirty="0">
              <a:solidFill>
                <a:srgbClr val="FFFF00"/>
              </a:solidFill>
              <a:effectLst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E0402D-A23D-4A0C-98E4-FDB195CA2622}"/>
              </a:ext>
            </a:extLst>
          </p:cNvPr>
          <p:cNvSpPr txBox="1"/>
          <p:nvPr/>
        </p:nvSpPr>
        <p:spPr>
          <a:xfrm>
            <a:off x="7462738" y="875380"/>
            <a:ext cx="61485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Concurrent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Signal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Assignment</a:t>
            </a:r>
            <a:endParaRPr lang="tr-TR" sz="12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library IEEE;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use IEEE.IEEE.std_logic_1164.all;</a:t>
            </a:r>
          </a:p>
          <a:p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dirty="0">
                <a:solidFill>
                  <a:schemeClr val="bg1"/>
                </a:solidFill>
                <a:effectLst/>
              </a:rPr>
              <a:t>entity add_1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port ( a, b,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in bit;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s,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out bit);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end add_1;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architecture concurrent of add_1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signal s1, s2, s3, s4: bit;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s1 &lt;= b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xor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s2 &lt;= a and b;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s3 &lt;= a and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s4 &lt;= b and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 &lt;= a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xor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s1;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s2 or s3 or s4;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end concurrent;</a:t>
            </a:r>
          </a:p>
        </p:txBody>
      </p:sp>
    </p:spTree>
    <p:extLst>
      <p:ext uri="{BB962C8B-B14F-4D97-AF65-F5344CB8AC3E}">
        <p14:creationId xmlns:p14="http://schemas.microsoft.com/office/powerpoint/2010/main" val="158888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599090" y="875380"/>
            <a:ext cx="343162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</a:t>
            </a:r>
            <a:r>
              <a:rPr lang="tr-TR" sz="1200" dirty="0">
                <a:solidFill>
                  <a:srgbClr val="FFFF00"/>
                </a:solidFill>
              </a:rPr>
              <a:t>-</a:t>
            </a:r>
            <a:r>
              <a:rPr lang="tr-TR" sz="1200" dirty="0" err="1">
                <a:solidFill>
                  <a:srgbClr val="FFFF00"/>
                </a:solidFill>
              </a:rPr>
              <a:t>Concurrent</a:t>
            </a:r>
            <a:r>
              <a:rPr lang="tr-TR" sz="1200" dirty="0">
                <a:solidFill>
                  <a:srgbClr val="FFFF00"/>
                </a:solidFill>
              </a:rPr>
              <a:t> </a:t>
            </a:r>
            <a:r>
              <a:rPr lang="tr-TR" sz="1200" dirty="0" err="1">
                <a:solidFill>
                  <a:srgbClr val="FFFF00"/>
                </a:solidFill>
              </a:rPr>
              <a:t>Procedure</a:t>
            </a:r>
            <a:r>
              <a:rPr lang="tr-TR" sz="1200" dirty="0">
                <a:solidFill>
                  <a:srgbClr val="FFFF00"/>
                </a:solidFill>
              </a:rPr>
              <a:t> Call Statement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IEEE.numeric_std.all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(a, b: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behavior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a + b;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procedure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(a, b: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a + b;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(add1, add2, sum1);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adder_procedure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(add1, add2, sum2),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en-US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3453037" y="875380"/>
            <a:ext cx="41253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FFF00"/>
                </a:solidFill>
                <a:effectLst/>
              </a:rPr>
              <a:t>--equivalent statements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sensitiviy_list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of adder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process(add1, add2)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add(add1, add2, sum2);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end process;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architecture; --sensitivity list</a:t>
            </a:r>
          </a:p>
          <a:p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dirty="0">
                <a:solidFill>
                  <a:schemeClr val="bg1"/>
                </a:solidFill>
                <a:effectLst/>
              </a:rPr>
              <a:t>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wait_statement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of adder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process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add(add1, add2, sum2);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wait on add1, add2;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end process;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wait_statement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 --wait statement</a:t>
            </a:r>
          </a:p>
          <a:p>
            <a:endParaRPr lang="tr-TR" sz="1200" b="0" dirty="0">
              <a:solidFill>
                <a:srgbClr val="FFFF00"/>
              </a:solidFill>
              <a:effectLst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E0402D-A23D-4A0C-98E4-FDB195CA2622}"/>
              </a:ext>
            </a:extLst>
          </p:cNvPr>
          <p:cNvSpPr txBox="1"/>
          <p:nvPr/>
        </p:nvSpPr>
        <p:spPr>
          <a:xfrm>
            <a:off x="6188163" y="520511"/>
            <a:ext cx="578312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Concurrent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Assertion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Statement</a:t>
            </a:r>
            <a:endParaRPr lang="tr-TR" sz="12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IEEE.IEEE.std_logic_1164.all;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IEEE._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std_logic_arith.all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IEEE.std_logic_unsigned.all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tb_address_check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tb_address_check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behavior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tb_address_check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STD_LOGIC_VECTOR(31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address_check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Port (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in STD_LOGIC_VECTOR(31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address_check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stim_proc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process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x"0000_1234";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10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ns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x"9000_1234";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10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ns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x"4000_0000";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10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ns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x"1000_0000";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10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ns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--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Concurrent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assertion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assert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to_integer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)) &lt; x"1000_0000"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to_integer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)) &gt;= x"8000_0000")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report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"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Invalid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access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" &amp;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to_string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severity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warning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behavior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63230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567559" y="941463"/>
            <a:ext cx="34316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</a:t>
            </a:r>
            <a:r>
              <a:rPr lang="tr-TR" sz="1200" dirty="0">
                <a:solidFill>
                  <a:srgbClr val="FFFF00"/>
                </a:solidFill>
              </a:rPr>
              <a:t>-Component </a:t>
            </a:r>
            <a:r>
              <a:rPr lang="tr-TR" sz="1200" dirty="0" err="1">
                <a:solidFill>
                  <a:srgbClr val="FFFF00"/>
                </a:solidFill>
              </a:rPr>
              <a:t>Instantiation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component_instantiation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    (add1, add2: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sum_1: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component_instantiation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    (a, b: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adder_component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(a =&gt; add1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b =&gt; add2,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en-US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E0402D-A23D-4A0C-98E4-FDB195CA2622}"/>
              </a:ext>
            </a:extLst>
          </p:cNvPr>
          <p:cNvSpPr txBox="1"/>
          <p:nvPr/>
        </p:nvSpPr>
        <p:spPr>
          <a:xfrm>
            <a:off x="5126618" y="651639"/>
            <a:ext cx="578312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Instantiation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and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Generate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Statement</a:t>
            </a:r>
            <a:endParaRPr lang="tr-TR" sz="12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full_adder1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(a        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b        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full_adder1;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>
                <a:solidFill>
                  <a:schemeClr val="bg1"/>
                </a:solidFill>
                <a:effectLst/>
              </a:rPr>
              <a:t>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full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code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IEEE.IEEE.std_logic_1164.all;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IEEE._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std_logic_arith.all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IEEE.std_logic_unsigned.all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structural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( 0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WIDTH- 1);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( 0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WIDTH- 1);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instantiate_adders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 in 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WIDTH- 1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generate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generate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statement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instantiation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adder_bit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work.full_adder1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(a = &gt; a(i), b = &gt; b(i),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 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(i),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 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(i),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 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(i));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generate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,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( 0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WIDTH- 2));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(WIDTH- 1);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structural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tr-TR" sz="1200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2543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976B3-DFF5-DCDB-5824-12D07E4F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B9DC69-823F-A80E-600F-C09ABC71FC4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12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Scope</a:t>
            </a:r>
            <a:r>
              <a:rPr lang="tr-TR" sz="2800" b="1" dirty="0">
                <a:solidFill>
                  <a:srgbClr val="FF0000"/>
                </a:solidFill>
              </a:rPr>
              <a:t> and </a:t>
            </a:r>
            <a:r>
              <a:rPr lang="tr-TR" sz="2800" b="1" dirty="0" err="1">
                <a:solidFill>
                  <a:srgbClr val="FF0000"/>
                </a:solidFill>
              </a:rPr>
              <a:t>vısıbılıty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31C896-E90C-2C71-380C-37EFAC4651DD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12.1 </a:t>
            </a:r>
            <a:r>
              <a:rPr lang="tr-TR" b="1" dirty="0" err="1">
                <a:solidFill>
                  <a:schemeClr val="bg1"/>
                </a:solidFill>
              </a:rPr>
              <a:t>Declerative</a:t>
            </a:r>
            <a:r>
              <a:rPr lang="tr-TR" b="1" dirty="0">
                <a:solidFill>
                  <a:schemeClr val="bg1"/>
                </a:solidFill>
              </a:rPr>
              <a:t> Region 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 err="1">
                <a:solidFill>
                  <a:schemeClr val="bg1"/>
                </a:solidFill>
              </a:rPr>
              <a:t>cope</a:t>
            </a:r>
            <a:r>
              <a:rPr lang="tr-TR" b="1" dirty="0">
                <a:solidFill>
                  <a:schemeClr val="bg1"/>
                </a:solidFill>
              </a:rPr>
              <a:t> of </a:t>
            </a:r>
            <a:r>
              <a:rPr lang="tr-TR" b="1" dirty="0" err="1">
                <a:solidFill>
                  <a:schemeClr val="bg1"/>
                </a:solidFill>
              </a:rPr>
              <a:t>Decleration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Visibility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12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Use Clauses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12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 err="1">
                <a:solidFill>
                  <a:schemeClr val="bg1"/>
                </a:solidFill>
              </a:rPr>
              <a:t>The</a:t>
            </a:r>
            <a:r>
              <a:rPr lang="tr-TR" b="1" dirty="0">
                <a:solidFill>
                  <a:schemeClr val="bg1"/>
                </a:solidFill>
              </a:rPr>
              <a:t> Context of </a:t>
            </a:r>
            <a:r>
              <a:rPr lang="tr-TR" b="1" dirty="0" err="1">
                <a:solidFill>
                  <a:schemeClr val="bg1"/>
                </a:solidFill>
              </a:rPr>
              <a:t>Overload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Resolution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7EBD6155-17BB-05E3-A373-ACB86A67A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13F79F2-0ABA-DBD6-F7C5-E8AB0FC9871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12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89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24EC-30A5-5E12-209F-28532F7E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020AD4-A05A-A292-8F39-FA84B71C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9577"/>
            <a:ext cx="7787553" cy="615939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eclarative region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 is a text area where declarations and definitions are valid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and its associated architecture body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 (procedures/functions) and their bodies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 and their bodies (if any)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Process, block, loop, and generate statement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belong to the innermost region where they are defined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 like the architecture body are not affected by the scope outside their own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Declarative Region: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top-level region of each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Declarative Region: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for each design library, encompassing all units within the library</a:t>
            </a: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70B22D-784C-1F24-21A1-E29BCC6F2C8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DECLERATIVE REGION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3B474F-7D62-FCB6-4D63-D7F6235CF7D1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504FD1-AC5F-B35D-AE2A-1378F8192639}"/>
              </a:ext>
            </a:extLst>
          </p:cNvPr>
          <p:cNvSpPr txBox="1">
            <a:spLocks/>
          </p:cNvSpPr>
          <p:nvPr/>
        </p:nvSpPr>
        <p:spPr>
          <a:xfrm>
            <a:off x="7431932" y="577282"/>
            <a:ext cx="4760068" cy="6159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myentity is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-- entity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myentity;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myentity is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-- architecture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process(...)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-- process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7FE92749-4AC4-8347-BC40-F99BE50452DD}"/>
              </a:ext>
            </a:extLst>
          </p:cNvPr>
          <p:cNvCxnSpPr>
            <a:cxnSpLocks/>
          </p:cNvCxnSpPr>
          <p:nvPr/>
        </p:nvCxnSpPr>
        <p:spPr>
          <a:xfrm>
            <a:off x="8060043" y="454905"/>
            <a:ext cx="0" cy="6194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543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C312-E681-54ED-EF7D-34DC5FBBD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DE16D5-8305-8440-A931-F12170A3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1071676" cy="6435080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portion of code where a declaration or named entity is valid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defines the usage area of the declaration or entity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starts from the declaration and extends to the end of the innermost declarative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an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limited to its internal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 like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ackage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ecord type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ubprogram parameters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enerics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extend their scope to the enclosing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included in the scope of its associated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configurations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declarations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extend the scope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PSL verification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linked to extend the scope into verification structures.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21F408-0FF4-3D08-C880-9190CEC70E7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SCOPE OF DECLERATIONS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520945-3360-0AF7-7C92-D58972B7E4FF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67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B7151-BAB1-C090-022E-193DEF0F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029741-9BA2-6166-3F78-AFFC1173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1071676" cy="6435080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the area where elements of a declaration are valid. A declaration can only be used within its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 scop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declarations with the same name can be made, and the visibility rules determine which declaration is valid</a:t>
            </a: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configuration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configuration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declarations can become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 by selection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modify the visibility of declarations.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conceals the same-named declarations from the outer scope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identifier cannot be used at the beginning of a declaration; it is valid only after the declaration end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02B07E-FF91-2C67-E34F-553EA0CDF51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VISIBILITY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BF583C-46D2-CBCA-CA27-4E7959A97E59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EED78A0-9309-B4CE-3D1E-DEA14BF8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03" y="5564083"/>
            <a:ext cx="71342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52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4C1C-8335-03DE-3FE3-21DAD6B7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24372-C615-CD69-7E57-46CDBD73C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0535055" cy="5413169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makes declarations in a package or library directly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makes all declarations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can be hidden by homographs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explicit and implicit homographs, only the explicit one is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in uninstantiated packages cannot be made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.std_logic_1164.all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work.my_package.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work.my_package.my_function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EC137E-E17F-F9CC-92A3-877B555951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USE CLAUSES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4D8578-6784-A190-E97D-66AD85E9003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12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266A-5ACB-A36D-3CCC-8D13A7A6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D378DB-1567-7EA0-5338-4860C7261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517969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when the same name or operator refers to different entities in different contexts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 Resolution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process used to select the correct meaning when multiple meanings are possible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 between names, expressions, and types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Conformance between parameters and types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correct entity based on the context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61FC7-B1CF-6474-C689-9628B9CA7F1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THE CONTEXT OF OVERLOAD RESOLUTION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70DBD2-6DC2-4E98-FAB6-E347B08C65C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60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227D4-50C4-05E6-9907-880928968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71DD8F1-2CDA-1016-76E4-3A7F6D3F4F56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13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DESIGN UNITS AND THEIR ANALYSIS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3C1BE5-2C39-311E-D5A1-832828785A1E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13.1 </a:t>
            </a:r>
            <a:r>
              <a:rPr lang="tr-TR" b="1" dirty="0">
                <a:solidFill>
                  <a:schemeClr val="bg1"/>
                </a:solidFill>
              </a:rPr>
              <a:t>Design Units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>
                <a:solidFill>
                  <a:schemeClr val="bg1"/>
                </a:solidFill>
              </a:rPr>
              <a:t>Design Libraries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Context Declerations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13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Context Clauses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13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Order of Analysis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28E543D8-9EE5-D93D-CC5F-C41103F28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B119161-8564-2ABF-6C68-A5227206B872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13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099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D6A0-388B-1D48-5762-9C9133DF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018BB3-9AA0-D491-2403-6FBBEA5BA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206684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ndependently analyzed constructs that are added to the design library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esign file consists of multiple design units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Core structures like entity declarations, package declarations, and context declarations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Bodies of primary units, such as architecture bodies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E71E18-6AE3-F871-B64B-D276EFFBF65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DESIGN UNITS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05E08-4FE1-2D90-0CD8-4F9B2DF62F4C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9890-1ADD-6FEE-EBE6-9957E6A57011}"/>
              </a:ext>
            </a:extLst>
          </p:cNvPr>
          <p:cNvSpPr txBox="1">
            <a:spLocks/>
          </p:cNvSpPr>
          <p:nvPr/>
        </p:nvSpPr>
        <p:spPr bwMode="auto">
          <a:xfrm>
            <a:off x="1168" y="291600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DESIGN LIBRARIES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388A83-4F7D-4981-2B25-F6437CD089D1}"/>
              </a:ext>
            </a:extLst>
          </p:cNvPr>
          <p:cNvSpPr txBox="1">
            <a:spLocks/>
          </p:cNvSpPr>
          <p:nvPr/>
        </p:nvSpPr>
        <p:spPr>
          <a:xfrm>
            <a:off x="642026" y="3611817"/>
            <a:ext cx="10535055" cy="317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 implementation-dependent storage area for design units. An application can support multiple design libraries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logical names for libraries in design units. If the same name is defined multiple times, only the first definition is valid.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library where the library unit resulting from the analysis of a design unit is place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Libraries that contain library units referenced in the analyzed design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135-1CCF-2C0A-C07F-667853C2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063CDE-B041-2164-021D-51DB4CDF9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327307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Declaration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context items that design units can reference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the initial name environment before the analysis of a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 library_clause, use_clause, context_reference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Clause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the logical library names to be used in the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certain declarations directly visible within the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Reference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References another context declaration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22A609-7CC7-DFCD-5870-4F0AA430CD6C}"/>
              </a:ext>
            </a:extLst>
          </p:cNvPr>
          <p:cNvSpPr txBox="1">
            <a:spLocks/>
          </p:cNvSpPr>
          <p:nvPr/>
        </p:nvSpPr>
        <p:spPr bwMode="auto">
          <a:xfrm>
            <a:off x="-593388" y="0"/>
            <a:ext cx="124611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3,4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CONTEXT DECLERATIONS / CONTEXT CLAUSE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8BF3E38-2C4A-27AA-DC3D-7E16E1948D4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C7075C2-648D-E2CE-972E-ED0C41DF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303" y="4122239"/>
            <a:ext cx="40862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4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55FB-F7D8-E7EA-F29B-4B44B520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1ACD5-A2B4-B3CF-D852-F2A9FACB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5463588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design unit analysis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based on visibility rules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primary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analyzed before the design unit where its name is referenced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primary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analyzed before its corresponding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the secondary unit depends on the primary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an error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analysis is rejected and does not affect the working library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library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may affect other units that reference its name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library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becomes obsolete and must be reanalyzed before it can be used again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DB50FB-E2FD-2B00-9752-DED9E8339DD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ORDER OF ANALYSIS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413B26D-BA38-C8B3-A846-A970D1516E14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28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0" y="636742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16.2 </a:t>
            </a:r>
            <a:r>
              <a:rPr lang="tr-TR" b="1" dirty="0" err="1">
                <a:solidFill>
                  <a:schemeClr val="bg1"/>
                </a:solidFill>
              </a:rPr>
              <a:t>Predefined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16.3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r>
              <a:rPr lang="tr-TR" b="1" dirty="0">
                <a:solidFill>
                  <a:schemeClr val="bg1"/>
                </a:solidFill>
              </a:rPr>
              <a:t> STANDARD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16.4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r>
              <a:rPr lang="tr-TR" b="1" dirty="0">
                <a:solidFill>
                  <a:schemeClr val="bg1"/>
                </a:solidFill>
              </a:rPr>
              <a:t> TEXTIO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16.5 </a:t>
            </a:r>
            <a:r>
              <a:rPr lang="tr-TR" b="1" dirty="0">
                <a:solidFill>
                  <a:schemeClr val="bg1"/>
                </a:solidFill>
              </a:rPr>
              <a:t>Standard Environment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16.6 </a:t>
            </a:r>
            <a:r>
              <a:rPr lang="tr-TR" b="1" dirty="0">
                <a:solidFill>
                  <a:schemeClr val="bg1"/>
                </a:solidFill>
              </a:rPr>
              <a:t>Standard Mathematical </a:t>
            </a:r>
            <a:r>
              <a:rPr lang="tr-TR" b="1" dirty="0" err="1">
                <a:solidFill>
                  <a:schemeClr val="bg1"/>
                </a:solidFill>
              </a:rPr>
              <a:t>Packages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16.7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Multivalue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Logic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16.8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Synthesis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16.9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Synthesis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Context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16.10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Fixed-point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16.11 </a:t>
            </a:r>
            <a:r>
              <a:rPr lang="tr-TR" b="1" dirty="0" err="1">
                <a:solidFill>
                  <a:schemeClr val="bg1"/>
                </a:solidFill>
              </a:rPr>
              <a:t>Floating</a:t>
            </a:r>
            <a:r>
              <a:rPr lang="tr-TR" b="1" dirty="0">
                <a:solidFill>
                  <a:schemeClr val="bg1"/>
                </a:solidFill>
              </a:rPr>
              <a:t> Point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16.12 </a:t>
            </a:r>
            <a:r>
              <a:rPr lang="tr-TR" b="1" dirty="0" err="1">
                <a:solidFill>
                  <a:schemeClr val="bg1"/>
                </a:solidFill>
              </a:rPr>
              <a:t>Reflection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69476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Predefıned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language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envıronment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23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Predefined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F0D87EF1-E16C-2A4F-03FE-1174BCF2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0" y="653330"/>
            <a:ext cx="8471338" cy="6158546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AC882330-9779-BA9D-34F4-14BEB26A88C9}"/>
              </a:ext>
            </a:extLst>
          </p:cNvPr>
          <p:cNvSpPr txBox="1"/>
          <p:nvPr/>
        </p:nvSpPr>
        <p:spPr>
          <a:xfrm>
            <a:off x="5185241" y="653330"/>
            <a:ext cx="4953600" cy="253916"/>
          </a:xfrm>
          <a:prstGeom prst="rect">
            <a:avLst/>
          </a:prstGeom>
          <a:noFill/>
          <a:ln w="3492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https://www.hdlworks.com/hdl_corner/vhdl_ref/VHDLContents/AttributesPredefined.htm</a:t>
            </a:r>
            <a:endParaRPr lang="en-US" sz="105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93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STANDARD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2CB632-7C01-9425-30ED-9730455B639B}"/>
              </a:ext>
            </a:extLst>
          </p:cNvPr>
          <p:cNvGrpSpPr/>
          <p:nvPr/>
        </p:nvGrpSpPr>
        <p:grpSpPr>
          <a:xfrm>
            <a:off x="1114097" y="840828"/>
            <a:ext cx="10673748" cy="5602014"/>
            <a:chOff x="2410086" y="2204675"/>
            <a:chExt cx="10313451" cy="5321346"/>
          </a:xfrm>
        </p:grpSpPr>
        <p:pic>
          <p:nvPicPr>
            <p:cNvPr id="5" name="Picture 19">
              <a:extLst>
                <a:ext uri="{FF2B5EF4-FFF2-40B4-BE49-F238E27FC236}">
                  <a16:creationId xmlns:a16="http://schemas.microsoft.com/office/drawing/2014/main" id="{FFF622F6-982A-683F-26E4-E6D08D37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0086" y="2204675"/>
              <a:ext cx="8745033" cy="5321346"/>
            </a:xfrm>
            <a:prstGeom prst="rect">
              <a:avLst/>
            </a:prstGeom>
            <a:ln w="31750">
              <a:solidFill>
                <a:schemeClr val="bg1"/>
              </a:solidFill>
            </a:ln>
          </p:spPr>
        </p:pic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308842C7-6B05-3AAD-EB45-EE317AA9FABB}"/>
                </a:ext>
              </a:extLst>
            </p:cNvPr>
            <p:cNvSpPr txBox="1"/>
            <p:nvPr/>
          </p:nvSpPr>
          <p:spPr>
            <a:xfrm>
              <a:off x="6621187" y="2204675"/>
              <a:ext cx="610235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u="sng" dirty="0">
                  <a:solidFill>
                    <a:srgbClr val="0070C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https://www.hdlworks.com/hdl_corner/vhdl_ref/VHDLContents/StandardPackage.htm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355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TEXTIO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CB45675C-A012-9E43-FB5A-120996246FA5}"/>
              </a:ext>
            </a:extLst>
          </p:cNvPr>
          <p:cNvGrpSpPr/>
          <p:nvPr/>
        </p:nvGrpSpPr>
        <p:grpSpPr>
          <a:xfrm>
            <a:off x="1366504" y="764004"/>
            <a:ext cx="9080620" cy="5960612"/>
            <a:chOff x="1555690" y="807902"/>
            <a:chExt cx="9080620" cy="5960612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C6FA1C69-6F26-65EB-FE37-F2D9E818D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690" y="807902"/>
              <a:ext cx="9080620" cy="5960612"/>
            </a:xfrm>
            <a:prstGeom prst="rect">
              <a:avLst/>
            </a:prstGeom>
            <a:ln w="34925">
              <a:solidFill>
                <a:schemeClr val="bg1"/>
              </a:solidFill>
            </a:ln>
          </p:spPr>
        </p:pic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9E51C5EB-7C8C-409F-3F16-B6710EEB135E}"/>
                </a:ext>
              </a:extLst>
            </p:cNvPr>
            <p:cNvSpPr txBox="1"/>
            <p:nvPr/>
          </p:nvSpPr>
          <p:spPr>
            <a:xfrm>
              <a:off x="5937588" y="855558"/>
              <a:ext cx="46987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u="sng" dirty="0">
                  <a:solidFill>
                    <a:srgbClr val="0070C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https://www.hdlworks.com/hdl_corner/vhdl_ref/VHDLContents/TEXTIOPackage.htm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70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Environment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81BC88-C3CD-4D16-9437-6C17B126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569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The standard environmental package (ENV), which was introduced in VHDL-2008, has been extended with subprograms for reading and writing in directories on the native filesystem.</a:t>
            </a:r>
            <a:endParaRPr lang="tr-TR" sz="2000" b="0" i="0" dirty="0">
              <a:solidFill>
                <a:schemeClr val="bg1"/>
              </a:solidFill>
              <a:effectLst/>
            </a:endParaRPr>
          </a:p>
          <a:p>
            <a:r>
              <a:rPr lang="tr-TR" sz="2000" b="0" i="0" dirty="0">
                <a:solidFill>
                  <a:schemeClr val="bg1"/>
                </a:solidFill>
                <a:effectLst/>
              </a:rPr>
              <a:t>T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his package allows VHDL code to control the simulator, and to find out the simulator time resolution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.</a:t>
            </a:r>
            <a:br>
              <a:rPr lang="tr-TR" sz="2000" b="0" i="0" dirty="0">
                <a:solidFill>
                  <a:schemeClr val="bg1"/>
                </a:solidFill>
                <a:effectLst/>
              </a:rPr>
            </a:br>
            <a:br>
              <a:rPr lang="tr-TR" sz="2000" b="0" i="0" dirty="0">
                <a:solidFill>
                  <a:schemeClr val="bg1"/>
                </a:solidFill>
                <a:effectLst/>
              </a:rPr>
            </a:br>
            <a:r>
              <a:rPr lang="tr-TR" sz="2000" b="1" i="0" dirty="0">
                <a:solidFill>
                  <a:srgbClr val="FF0000"/>
                </a:solidFill>
                <a:effectLst/>
              </a:rPr>
              <a:t>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stop(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status:integer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stop;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status:integer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resolution_limit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delay_length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b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env.resolution_limit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62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Mathematical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E52B91-1D76-4F1A-950B-22FEE102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735725"/>
            <a:ext cx="5023947" cy="497139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tr-TR" sz="34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3400" b="0" dirty="0" err="1">
                <a:solidFill>
                  <a:schemeClr val="bg1"/>
                </a:solidFill>
                <a:effectLst/>
              </a:rPr>
              <a:t>Package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MATH_REAL is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MATH_E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2.71828_18284_59045_23536;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MATH_1_E: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0.36787_94411_71442_32160;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MATH_PI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3.14159_26535_89793_23846;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MATH_1_PI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0.31830_98861_83790_67154;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MATH_LOG_OF_2: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0.69314_71805_59945_30942;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MATH_LOG_OF_10: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2.30258_50929_94045_68402;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MATH_LOG2_OF_E: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1.44269_50408_88963_4074;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MATH_LOG10_OF_E: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0.43429_44819_03251_82765;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1.41421_35623_73095_04880;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MATH_SQRT1_2: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0.70710_67811_86547_52440;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MATH_SQRT_PI: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1.77245_38509_05516_02730;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MATH_DEG_TO_RAD: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0.01745_32925_19943_29577;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MATH_RAD_TO_DEG: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57.29577_95130_82320_87685;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attribute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FOREIGN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string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    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function SIGN (X: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CEIL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FLOOR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ROUND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FMAX (X, Y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FMIN (X, Y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procedure UNIFORM (variable Seed1,Seed2:inout integer; variable X:out real);</a:t>
            </a:r>
          </a:p>
          <a:p>
            <a:pPr marL="0" indent="0">
              <a:buNone/>
            </a:pPr>
            <a:endParaRPr lang="tr-TR" sz="48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17A12AB6-6E1E-43BB-9FBA-C851682F989E}"/>
              </a:ext>
            </a:extLst>
          </p:cNvPr>
          <p:cNvSpPr txBox="1">
            <a:spLocks/>
          </p:cNvSpPr>
          <p:nvPr/>
        </p:nvSpPr>
        <p:spPr>
          <a:xfrm>
            <a:off x="6222124" y="840828"/>
            <a:ext cx="4183118" cy="5759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0" dirty="0">
                <a:solidFill>
                  <a:schemeClr val="bg1"/>
                </a:solidFill>
                <a:effectLst/>
              </a:rPr>
              <a:t>  </a:t>
            </a:r>
            <a:r>
              <a:rPr lang="en-US" sz="3200" b="0" dirty="0">
                <a:solidFill>
                  <a:schemeClr val="bg1"/>
                </a:solidFill>
                <a:effectLst/>
              </a:rPr>
              <a:t> </a:t>
            </a:r>
            <a:r>
              <a:rPr lang="en-US" sz="4000" b="0" dirty="0">
                <a:solidFill>
                  <a:schemeClr val="bg1"/>
                </a:solidFill>
                <a:effectLst/>
              </a:rPr>
              <a:t>function SQRT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CBRT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"**" (X : integer;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"**" (X : real;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EXP  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LOG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LOG (BASE: positive; 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SIN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COS ( 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TAN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ASIN (X : real ) return real; 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ACOS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ATAN2 (X : real;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SINH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COSH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TANH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ASINH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ACOSH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ATANH (X : real) return real;</a:t>
            </a:r>
          </a:p>
          <a:p>
            <a:pPr marL="0" indent="0">
              <a:buNone/>
            </a:pPr>
            <a:r>
              <a:rPr lang="tr-TR" sz="4000" b="0" dirty="0">
                <a:solidFill>
                  <a:schemeClr val="bg1"/>
                </a:solidFill>
                <a:effectLst/>
              </a:rPr>
              <a:t>    </a:t>
            </a:r>
            <a:r>
              <a:rPr lang="en-US" sz="4000" b="0" dirty="0">
                <a:solidFill>
                  <a:schemeClr val="bg1"/>
                </a:solidFill>
                <a:effectLst/>
              </a:rPr>
              <a:t>end MATH_REAL;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30106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Multivalue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Logic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FB77DD6-ED18-4996-A7D6-90E7A83B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4" y="588578"/>
            <a:ext cx="8936016" cy="6143297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05FD5F26-55C4-4297-A8DB-3D08ED68C3C0}"/>
              </a:ext>
            </a:extLst>
          </p:cNvPr>
          <p:cNvSpPr txBox="1"/>
          <p:nvPr/>
        </p:nvSpPr>
        <p:spPr>
          <a:xfrm>
            <a:off x="5561598" y="759108"/>
            <a:ext cx="45929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u="sng" dirty="0">
                <a:solidFill>
                  <a:srgbClr val="0070C0"/>
                </a:solidFill>
              </a:rPr>
              <a:t>https://www.hdlworks.com/hdl_corner/vhdl_ref/VHDLContents/StdLogic1164.htm</a:t>
            </a:r>
          </a:p>
        </p:txBody>
      </p:sp>
    </p:spTree>
    <p:extLst>
      <p:ext uri="{BB962C8B-B14F-4D97-AF65-F5344CB8AC3E}">
        <p14:creationId xmlns:p14="http://schemas.microsoft.com/office/powerpoint/2010/main" val="1949018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Synthesis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7FD9A8-3B9A-4787-8E8A-AE3872D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73" y="588578"/>
            <a:ext cx="10724247" cy="8569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This subclause defines standard practices for synthesizing binary digital electronic circuits from VHDL source code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a) The hardware interpretation of values belonging to the BIT and BOOLEAN types defined in package STD.STANDARD and to the STD_ULOGIC type defined in package IEEE.STD_LOGIC_1164.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b) A function (STD_MATCH) that provides “don’t care” or “wild card” testing of values based on the STD_ULOGIC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c) Standard functions for representing sensitivity to the edge of a signal.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d) Packages that define one-dimensional array types for representing signed and unsigned arithmetic values, and that define arithmetic, shift, and type conversion operations on those types.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function STD_MATCH (L, R: STD_ULOGIC) return BOOLEAN;</a:t>
            </a:r>
            <a:r>
              <a:rPr lang="tr-TR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		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function STD_MATCH (L, R: STD_LOGIC_VECTOR) return BOOLEAN;</a:t>
            </a: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    -- Result: </a:t>
            </a:r>
            <a:r>
              <a:rPr lang="en-US" sz="15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termwise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comparison per STD_LOGIC_1164 intent</a:t>
            </a:r>
            <a:r>
              <a:rPr lang="tr-TR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		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-- Result: terms compared per STD_LOGIC_1164 intent</a:t>
            </a: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    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2704D-CED1-4F0E-A6F2-3BAAD0D612EB}"/>
              </a:ext>
            </a:extLst>
          </p:cNvPr>
          <p:cNvSpPr txBox="1">
            <a:spLocks/>
          </p:cNvSpPr>
          <p:nvPr/>
        </p:nvSpPr>
        <p:spPr>
          <a:xfrm>
            <a:off x="817959" y="6633532"/>
            <a:ext cx="7303583" cy="856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3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Synthesis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Context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7FD9A8-3B9A-4787-8E8A-AE3872D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110" y="655017"/>
            <a:ext cx="2571625" cy="1797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IEEE.numeric_std.all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sitelib.sitepack.all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tr-TR" sz="1000" b="0" dirty="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5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2704D-CED1-4F0E-A6F2-3BAAD0D612EB}"/>
              </a:ext>
            </a:extLst>
          </p:cNvPr>
          <p:cNvSpPr txBox="1">
            <a:spLocks/>
          </p:cNvSpPr>
          <p:nvPr/>
        </p:nvSpPr>
        <p:spPr>
          <a:xfrm>
            <a:off x="817959" y="6633532"/>
            <a:ext cx="7303583" cy="856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8A0928-F593-4C5B-8853-E34E55A00DE5}"/>
              </a:ext>
            </a:extLst>
          </p:cNvPr>
          <p:cNvSpPr txBox="1">
            <a:spLocks/>
          </p:cNvSpPr>
          <p:nvPr/>
        </p:nvSpPr>
        <p:spPr>
          <a:xfrm>
            <a:off x="3785282" y="655017"/>
            <a:ext cx="4442469" cy="197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proj1_context is  --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compiled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sitelib.site_context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proj1lib.proj1pack.all;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  <a:endParaRPr lang="en-GB" sz="12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20F516-ED46-47BA-BC0E-ED001134F940}"/>
              </a:ext>
            </a:extLst>
          </p:cNvPr>
          <p:cNvSpPr txBox="1">
            <a:spLocks/>
          </p:cNvSpPr>
          <p:nvPr/>
        </p:nvSpPr>
        <p:spPr>
          <a:xfrm>
            <a:off x="7565600" y="655017"/>
            <a:ext cx="2703007" cy="197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call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proj1lib.proj1_context;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2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4D2CC5-3D10-482E-B89F-C0632CAE8682}"/>
              </a:ext>
            </a:extLst>
          </p:cNvPr>
          <p:cNvSpPr txBox="1">
            <a:spLocks/>
          </p:cNvSpPr>
          <p:nvPr/>
        </p:nvSpPr>
        <p:spPr bwMode="auto">
          <a:xfrm>
            <a:off x="1168" y="245228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Fixed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-Point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6C5D2D-39CA-410E-8851-CFD6E0A1EE93}"/>
              </a:ext>
            </a:extLst>
          </p:cNvPr>
          <p:cNvSpPr txBox="1">
            <a:spLocks/>
          </p:cNvSpPr>
          <p:nvPr/>
        </p:nvSpPr>
        <p:spPr bwMode="auto">
          <a:xfrm>
            <a:off x="0" y="36314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Floating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-Point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67B10D-6F55-46C7-B5F7-8D9F55C0A76F}"/>
              </a:ext>
            </a:extLst>
          </p:cNvPr>
          <p:cNvSpPr txBox="1">
            <a:spLocks/>
          </p:cNvSpPr>
          <p:nvPr/>
        </p:nvSpPr>
        <p:spPr>
          <a:xfrm>
            <a:off x="1480110" y="2934675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The library denoted by the library logical name IEEE contains packages FIXED_FLOAT_TYPES, FIXED_GENERIC_PKG, and FIXED_PKG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9C8735-688D-490C-87A9-AC72059EECFA}"/>
              </a:ext>
            </a:extLst>
          </p:cNvPr>
          <p:cNvSpPr txBox="1">
            <a:spLocks/>
          </p:cNvSpPr>
          <p:nvPr/>
        </p:nvSpPr>
        <p:spPr>
          <a:xfrm>
            <a:off x="1480110" y="4134158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The library denoted by the library logical name IEEE contains packages FLOAT_GENERIC_PKG and FLOAT_PKG</a:t>
            </a:r>
            <a:endParaRPr lang="en-US" sz="2000" b="1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AB0243-CB4B-44A2-9AEA-E48D19136435}"/>
              </a:ext>
            </a:extLst>
          </p:cNvPr>
          <p:cNvSpPr txBox="1">
            <a:spLocks/>
          </p:cNvSpPr>
          <p:nvPr/>
        </p:nvSpPr>
        <p:spPr bwMode="auto">
          <a:xfrm>
            <a:off x="92747" y="50624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Reflection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B735CB2-139D-4ECA-8784-1A73424B7984}"/>
              </a:ext>
            </a:extLst>
          </p:cNvPr>
          <p:cNvSpPr txBox="1">
            <a:spLocks/>
          </p:cNvSpPr>
          <p:nvPr/>
        </p:nvSpPr>
        <p:spPr>
          <a:xfrm>
            <a:off x="1480110" y="5604868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Package REFLECTION contains protected type declarations and access types to these protected types for a reflection API.</a:t>
            </a:r>
            <a:endParaRPr lang="en-US" sz="2000" b="1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17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the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5363-4DD5-2E12-E2C5-6D6BBD0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36C436-1D4E-C686-93F8-FA899A5B847F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4. 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  <a:r>
              <a:rPr lang="tr-TR" sz="2800" b="1" dirty="0">
                <a:solidFill>
                  <a:srgbClr val="FF0000"/>
                </a:solidFill>
              </a:rPr>
              <a:t>TANDARD TOOL DIRECTIVES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DABAA-E6D8-BAE3-9F43-8A5158F3F0C2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1087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24.1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Tool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Directives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Conditional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Analysis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Tool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Directives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BB2BDD0F-BE43-89BF-EBCF-EBDFC14F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94C7B32-FC7D-29E3-B3B2-342705369D13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lang="tr-TR" sz="60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52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2136C-DADF-B065-8C40-953BE81B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D5E7-B869-4082-EF42-1B30C94A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1631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VHDL designs to prevent text disclosure while allowing authorized tools to process the design</a:t>
            </a: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Encrypted text and instructions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Details for decryption</a:t>
            </a:r>
          </a:p>
          <a:p>
            <a:pPr>
              <a:lnSpc>
                <a:spcPct val="110000"/>
              </a:lnSpc>
            </a:pP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4BCA82-EA59-4442-B697-7E0BE04A5E0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PROTECT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1CE937-B716-6628-6028-5E8FB0271F5C}"/>
              </a:ext>
            </a:extLst>
          </p:cNvPr>
          <p:cNvSpPr txBox="1">
            <a:spLocks/>
          </p:cNvSpPr>
          <p:nvPr/>
        </p:nvSpPr>
        <p:spPr bwMode="auto">
          <a:xfrm>
            <a:off x="1168" y="274665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CONDITIONAL ANALYSIS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89E88-A1C1-63D3-2EB9-177EBD764DBB}"/>
              </a:ext>
            </a:extLst>
          </p:cNvPr>
          <p:cNvSpPr txBox="1">
            <a:spLocks/>
          </p:cNvSpPr>
          <p:nvPr/>
        </p:nvSpPr>
        <p:spPr>
          <a:xfrm>
            <a:off x="733876" y="3429000"/>
            <a:ext cx="10724247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Allows conditional inclusion/exclusion of VHDL description parts based on tool or user settings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Adds a warning message, does not stop analysis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Stops analysis with an error message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Tool-Supplied Identifiers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VHDL_VERSION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VHDL version (e.g., "2008")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TOOL_TYPE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 type (e.g., "SIMULATION")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TOOL_NAME/EDITION/VERSION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Tool-specific details</a:t>
            </a: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049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2733</TotalTime>
  <Words>12360</Words>
  <Application>Microsoft Office PowerPoint</Application>
  <PresentationFormat>Geniş ekran</PresentationFormat>
  <Paragraphs>1651</Paragraphs>
  <Slides>78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78</vt:i4>
      </vt:variant>
    </vt:vector>
  </HeadingPairs>
  <TitlesOfParts>
    <vt:vector size="88" baseType="lpstr">
      <vt:lpstr>Arial</vt:lpstr>
      <vt:lpstr>Calibri</vt:lpstr>
      <vt:lpstr>Consolas</vt:lpstr>
      <vt:lpstr>Courier New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Summary of 1076 - 2019 IEEE Standard  VHDL Language Reference Manual</dc:title>
  <dc:creator>Ofis 365</dc:creator>
  <cp:lastModifiedBy>Mert Ecevit</cp:lastModifiedBy>
  <cp:revision>650</cp:revision>
  <dcterms:created xsi:type="dcterms:W3CDTF">2024-07-21T06:30:33Z</dcterms:created>
  <dcterms:modified xsi:type="dcterms:W3CDTF">2024-12-28T11:47:27Z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